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</p:sldIdLst>
  <p:sldSz cx="14630400" cy="8229600"/>
  <p:notesSz cx="8229600" cy="14630400"/>
  <p:embeddedFontLst>
    <p:embeddedFont>
      <p:font typeface="Montserrat" pitchFamily="34" charset="0"/>
      <p:bold r:id="rId11"/>
    </p:embeddedFont>
    <p:embeddedFont>
      <p:font typeface="Montserrat" pitchFamily="34" charset="-122"/>
      <p:bold r:id="rId12"/>
    </p:embeddedFont>
    <p:embeddedFont>
      <p:font typeface="Montserrat" pitchFamily="34" charset="-120"/>
      <p:bold r:id="rId13"/>
    </p:embeddedFont>
    <p:embeddedFont>
      <p:font typeface="Heebo Light" pitchFamily="34" charset="0"/>
      <p:bold r:id="rId14"/>
    </p:embeddedFont>
    <p:embeddedFont>
      <p:font typeface="Heebo Light" pitchFamily="34" charset="-122"/>
      <p:bold r:id="rId15"/>
    </p:embeddedFont>
    <p:embeddedFont>
      <p:font typeface="Heebo Light" pitchFamily="34" charset="-120"/>
      <p:bold r:id="rId16"/>
    </p:embeddedFont>
    <p:embeddedFont>
      <p:font typeface="Calibri" panose="020F0502020204030204" charset="0"/>
      <p:regular r:id="rId17"/>
      <p:bold r:id="rId18"/>
      <p:italic r:id="rId19"/>
      <p:boldItalic r:id="rId20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viewProps" Target="viewProps.xml"/><Relationship Id="rId8" Type="http://schemas.openxmlformats.org/officeDocument/2006/relationships/presProps" Target="presProps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0" Type="http://schemas.openxmlformats.org/officeDocument/2006/relationships/font" Target="fonts/font10.fntdata"/><Relationship Id="rId2" Type="http://schemas.openxmlformats.org/officeDocument/2006/relationships/theme" Target="theme/theme1.xml"/><Relationship Id="rId19" Type="http://schemas.openxmlformats.org/officeDocument/2006/relationships/font" Target="fonts/font9.fntdata"/><Relationship Id="rId18" Type="http://schemas.openxmlformats.org/officeDocument/2006/relationships/font" Target="fonts/font8.fntdata"/><Relationship Id="rId17" Type="http://schemas.openxmlformats.org/officeDocument/2006/relationships/font" Target="fonts/font7.fntdata"/><Relationship Id="rId16" Type="http://schemas.openxmlformats.org/officeDocument/2006/relationships/font" Target="fonts/font6.fntdata"/><Relationship Id="rId15" Type="http://schemas.openxmlformats.org/officeDocument/2006/relationships/font" Target="fonts/font5.fntdata"/><Relationship Id="rId14" Type="http://schemas.openxmlformats.org/officeDocument/2006/relationships/font" Target="fonts/font4.fntdata"/><Relationship Id="rId13" Type="http://schemas.openxmlformats.org/officeDocument/2006/relationships/font" Target="fonts/font3.fntdata"/><Relationship Id="rId12" Type="http://schemas.openxmlformats.org/officeDocument/2006/relationships/font" Target="fonts/font2.fntdata"/><Relationship Id="rId11" Type="http://schemas.openxmlformats.org/officeDocument/2006/relationships/font" Target="fonts/font1.fntdata"/><Relationship Id="rId10" Type="http://schemas.openxmlformats.org/officeDocument/2006/relationships/tableStyles" Target="tableStyles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.xml"/><Relationship Id="rId7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719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065" y="130810"/>
            <a:ext cx="1058545" cy="1058545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4155" y="0"/>
            <a:ext cx="1069340" cy="1069340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265946" y="2119987"/>
            <a:ext cx="5183505" cy="64793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40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Problem Statement</a:t>
            </a:r>
            <a:endParaRPr lang="en-US" sz="4050" dirty="0"/>
          </a:p>
        </p:txBody>
      </p:sp>
      <p:sp>
        <p:nvSpPr>
          <p:cNvPr id="6" name="Text 1"/>
          <p:cNvSpPr/>
          <p:nvPr/>
        </p:nvSpPr>
        <p:spPr>
          <a:xfrm>
            <a:off x="265946" y="2940487"/>
            <a:ext cx="7692628" cy="165794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AtliQ Grands, a prestigious chain of five-star hotels across India, is facing a decline in market share and revenue in the luxury/business hotel category. The downturn is due to increasing competition and poor strategic decision-making. In response, the management has decided to adopt Business and Data Intelligence practices to uncover actionable insights from historical data.</a:t>
            </a:r>
            <a:endParaRPr lang="en-US" sz="1600" dirty="0"/>
          </a:p>
        </p:txBody>
      </p:sp>
      <p:sp>
        <p:nvSpPr>
          <p:cNvPr id="7" name="Shape 2"/>
          <p:cNvSpPr/>
          <p:nvPr/>
        </p:nvSpPr>
        <p:spPr>
          <a:xfrm>
            <a:off x="725686" y="7312223"/>
            <a:ext cx="331708" cy="331708"/>
          </a:xfrm>
          <a:prstGeom prst="roundRect">
            <a:avLst>
              <a:gd name="adj" fmla="val 27563657"/>
            </a:avLst>
          </a:prstGeom>
          <a:noFill/>
          <a:ln w="7620">
            <a:solidFill>
              <a:srgbClr val="4D4D51"/>
            </a:solidFill>
            <a:prstDash val="solid"/>
          </a:ln>
        </p:spPr>
      </p:sp>
      <p:sp>
        <p:nvSpPr>
          <p:cNvPr id="11" name="Text Box 10"/>
          <p:cNvSpPr txBox="1"/>
          <p:nvPr/>
        </p:nvSpPr>
        <p:spPr>
          <a:xfrm>
            <a:off x="266065" y="4999355"/>
            <a:ext cx="48768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solidFill>
                  <a:schemeClr val="bg1"/>
                </a:solidFill>
              </a:rPr>
              <a:t>Guided By:  </a:t>
            </a:r>
            <a:r>
              <a:rPr lang="en-US" altLang="en-US">
                <a:solidFill>
                  <a:schemeClr val="bg1"/>
                </a:solidFill>
              </a:rPr>
              <a:t>Dhaval Patel, Hemanand Vadivel</a:t>
            </a:r>
            <a:endParaRPr lang="en-US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8902" y="590074"/>
            <a:ext cx="5278517" cy="65972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150"/>
              </a:lnSpc>
              <a:buNone/>
            </a:pPr>
            <a:r>
              <a:rPr lang="en-US" sz="41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Project Overview</a:t>
            </a:r>
            <a:endParaRPr lang="en-US" sz="4150" dirty="0"/>
          </a:p>
        </p:txBody>
      </p:sp>
      <p:sp>
        <p:nvSpPr>
          <p:cNvPr id="3" name="Text 1"/>
          <p:cNvSpPr/>
          <p:nvPr/>
        </p:nvSpPr>
        <p:spPr>
          <a:xfrm>
            <a:off x="738902" y="1777603"/>
            <a:ext cx="2639258" cy="32992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Client:</a:t>
            </a:r>
            <a:endParaRPr lang="en-US" sz="2050" dirty="0"/>
          </a:p>
        </p:txBody>
      </p:sp>
      <p:sp>
        <p:nvSpPr>
          <p:cNvPr id="4" name="Text 2"/>
          <p:cNvSpPr/>
          <p:nvPr/>
        </p:nvSpPr>
        <p:spPr>
          <a:xfrm>
            <a:off x="738902" y="2318623"/>
            <a:ext cx="6318766" cy="33766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AtliQ Grands (Hospitality Sector)</a:t>
            </a:r>
            <a:endParaRPr lang="en-US" sz="1650" dirty="0"/>
          </a:p>
        </p:txBody>
      </p:sp>
      <p:sp>
        <p:nvSpPr>
          <p:cNvPr id="5" name="Text 3"/>
          <p:cNvSpPr/>
          <p:nvPr/>
        </p:nvSpPr>
        <p:spPr>
          <a:xfrm>
            <a:off x="738902" y="2867382"/>
            <a:ext cx="2639258" cy="32992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Duration:</a:t>
            </a:r>
            <a:endParaRPr lang="en-US" sz="2050" dirty="0"/>
          </a:p>
        </p:txBody>
      </p:sp>
      <p:sp>
        <p:nvSpPr>
          <p:cNvPr id="6" name="Text 4"/>
          <p:cNvSpPr/>
          <p:nvPr/>
        </p:nvSpPr>
        <p:spPr>
          <a:xfrm>
            <a:off x="738902" y="3408402"/>
            <a:ext cx="6318766" cy="33766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May, June, July 2022</a:t>
            </a:r>
            <a:endParaRPr lang="en-US" sz="1650" dirty="0"/>
          </a:p>
        </p:txBody>
      </p:sp>
      <p:sp>
        <p:nvSpPr>
          <p:cNvPr id="7" name="Text 5"/>
          <p:cNvSpPr/>
          <p:nvPr/>
        </p:nvSpPr>
        <p:spPr>
          <a:xfrm>
            <a:off x="738902" y="3957161"/>
            <a:ext cx="2639258" cy="32992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Goal:</a:t>
            </a:r>
            <a:endParaRPr lang="en-US" sz="2050" dirty="0"/>
          </a:p>
        </p:txBody>
      </p:sp>
      <p:sp>
        <p:nvSpPr>
          <p:cNvPr id="8" name="Text 6"/>
          <p:cNvSpPr/>
          <p:nvPr/>
        </p:nvSpPr>
        <p:spPr>
          <a:xfrm>
            <a:off x="738902" y="4498181"/>
            <a:ext cx="6318766" cy="67532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Analyze operational and revenue data to identify issues and opportunities.</a:t>
            </a:r>
            <a:endParaRPr lang="en-US" sz="1650" dirty="0"/>
          </a:p>
        </p:txBody>
      </p:sp>
      <p:sp>
        <p:nvSpPr>
          <p:cNvPr id="9" name="Text 7"/>
          <p:cNvSpPr/>
          <p:nvPr/>
        </p:nvSpPr>
        <p:spPr>
          <a:xfrm>
            <a:off x="7580352" y="1777603"/>
            <a:ext cx="2639258" cy="32992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Deliverables:</a:t>
            </a:r>
            <a:endParaRPr lang="en-US" sz="2050" dirty="0"/>
          </a:p>
        </p:txBody>
      </p:sp>
      <p:sp>
        <p:nvSpPr>
          <p:cNvPr id="10" name="Text 8"/>
          <p:cNvSpPr/>
          <p:nvPr/>
        </p:nvSpPr>
        <p:spPr>
          <a:xfrm>
            <a:off x="7580352" y="2318623"/>
            <a:ext cx="6318766" cy="33766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 complete metrics dashboard</a:t>
            </a:r>
            <a:endParaRPr lang="en-US" sz="1650" dirty="0"/>
          </a:p>
        </p:txBody>
      </p:sp>
      <p:sp>
        <p:nvSpPr>
          <p:cNvPr id="11" name="Text 9"/>
          <p:cNvSpPr/>
          <p:nvPr/>
        </p:nvSpPr>
        <p:spPr>
          <a:xfrm>
            <a:off x="7580352" y="2730103"/>
            <a:ext cx="6318766" cy="33766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Insights not covered in the predefined metric list</a:t>
            </a:r>
            <a:endParaRPr lang="en-US" sz="1650" dirty="0"/>
          </a:p>
        </p:txBody>
      </p:sp>
      <p:sp>
        <p:nvSpPr>
          <p:cNvPr id="12" name="Text 10"/>
          <p:cNvSpPr/>
          <p:nvPr/>
        </p:nvSpPr>
        <p:spPr>
          <a:xfrm>
            <a:off x="7580352" y="3141583"/>
            <a:ext cx="6318766" cy="33766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Data-driven recommendations</a:t>
            </a:r>
            <a:endParaRPr lang="en-US" sz="1650" dirty="0"/>
          </a:p>
        </p:txBody>
      </p:sp>
      <p:sp>
        <p:nvSpPr>
          <p:cNvPr id="13" name="Text 11"/>
          <p:cNvSpPr/>
          <p:nvPr/>
        </p:nvSpPr>
        <p:spPr>
          <a:xfrm>
            <a:off x="7580352" y="3690342"/>
            <a:ext cx="2639258" cy="32992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Project Objectives</a:t>
            </a:r>
            <a:endParaRPr lang="en-US" sz="2050" dirty="0"/>
          </a:p>
        </p:txBody>
      </p:sp>
      <p:sp>
        <p:nvSpPr>
          <p:cNvPr id="14" name="Text 12"/>
          <p:cNvSpPr/>
          <p:nvPr/>
        </p:nvSpPr>
        <p:spPr>
          <a:xfrm>
            <a:off x="7580352" y="4231362"/>
            <a:ext cx="6318766" cy="67532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Design metrics aligned with business KPIs and stakeholder needs.</a:t>
            </a:r>
            <a:endParaRPr lang="en-US" sz="1650" dirty="0"/>
          </a:p>
        </p:txBody>
      </p:sp>
      <p:sp>
        <p:nvSpPr>
          <p:cNvPr id="15" name="Text 13"/>
          <p:cNvSpPr/>
          <p:nvPr/>
        </p:nvSpPr>
        <p:spPr>
          <a:xfrm>
            <a:off x="7580352" y="4980503"/>
            <a:ext cx="6318766" cy="67532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Create an interactive dashboard reflecting historical performance and trends.</a:t>
            </a:r>
            <a:endParaRPr lang="en-US" sz="1650" dirty="0"/>
          </a:p>
        </p:txBody>
      </p:sp>
      <p:sp>
        <p:nvSpPr>
          <p:cNvPr id="16" name="Text 14"/>
          <p:cNvSpPr/>
          <p:nvPr/>
        </p:nvSpPr>
        <p:spPr>
          <a:xfrm>
            <a:off x="7580352" y="5729645"/>
            <a:ext cx="6318766" cy="33766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Identify hidden insights beyond the standard metrics.</a:t>
            </a:r>
            <a:endParaRPr lang="en-US" sz="1650" dirty="0"/>
          </a:p>
        </p:txBody>
      </p:sp>
      <p:sp>
        <p:nvSpPr>
          <p:cNvPr id="17" name="Text 15"/>
          <p:cNvSpPr/>
          <p:nvPr/>
        </p:nvSpPr>
        <p:spPr>
          <a:xfrm>
            <a:off x="7580352" y="6141125"/>
            <a:ext cx="6318766" cy="67532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Enable management to make informed strategic decisions for market recovery.</a:t>
            </a:r>
            <a:endParaRPr lang="en-US" sz="1650" dirty="0"/>
          </a:p>
        </p:txBody>
      </p:sp>
      <p:sp>
        <p:nvSpPr>
          <p:cNvPr id="18" name="Text 16"/>
          <p:cNvSpPr/>
          <p:nvPr/>
        </p:nvSpPr>
        <p:spPr>
          <a:xfrm>
            <a:off x="7580352" y="6890266"/>
            <a:ext cx="6318766" cy="67532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Pinpoint underperforming properties, channels, and times of the month to optimize operations and marketing strategies.</a:t>
            </a:r>
            <a:endParaRPr lang="en-US" sz="16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61499" y="517088"/>
            <a:ext cx="4011216" cy="50137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Key Insights</a:t>
            </a:r>
            <a:endParaRPr lang="en-US" sz="31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1499" y="1339334"/>
            <a:ext cx="401122" cy="40112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61499" y="1940957"/>
            <a:ext cx="2957870" cy="25074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Revenue Decline in July 2022:</a:t>
            </a:r>
            <a:endParaRPr lang="en-US" sz="1550" dirty="0"/>
          </a:p>
        </p:txBody>
      </p:sp>
      <p:sp>
        <p:nvSpPr>
          <p:cNvPr id="5" name="Text 2"/>
          <p:cNvSpPr/>
          <p:nvPr/>
        </p:nvSpPr>
        <p:spPr>
          <a:xfrm>
            <a:off x="561499" y="2287905"/>
            <a:ext cx="3226475" cy="25669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Revenue dropped by -11.61%.</a:t>
            </a:r>
            <a:endParaRPr lang="en-US" sz="1250" dirty="0"/>
          </a:p>
        </p:txBody>
      </p:sp>
      <p:sp>
        <p:nvSpPr>
          <p:cNvPr id="6" name="Text 3"/>
          <p:cNvSpPr/>
          <p:nvPr/>
        </p:nvSpPr>
        <p:spPr>
          <a:xfrm>
            <a:off x="561499" y="2640806"/>
            <a:ext cx="3226475" cy="77009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Major contributors: 12.14% decline in Total Bookings, 14.15% drop in Occupancy %, and 11.13% rise in unused capacity.</a:t>
            </a:r>
            <a:endParaRPr lang="en-US" sz="1250" dirty="0"/>
          </a:p>
        </p:txBody>
      </p:sp>
      <p:sp>
        <p:nvSpPr>
          <p:cNvPr id="7" name="Text 4"/>
          <p:cNvSpPr/>
          <p:nvPr/>
        </p:nvSpPr>
        <p:spPr>
          <a:xfrm>
            <a:off x="561499" y="3507105"/>
            <a:ext cx="3226475" cy="77009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Cancellation rate remained steady (24–25%) and is not a primary reason for the revenue drop.</a:t>
            </a:r>
            <a:endParaRPr lang="en-US" sz="12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8475" y="1339334"/>
            <a:ext cx="401122" cy="401122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988475" y="1940957"/>
            <a:ext cx="2805112" cy="25074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Mid-Month Booking Trends:</a:t>
            </a:r>
            <a:endParaRPr lang="en-US" sz="1550" dirty="0"/>
          </a:p>
        </p:txBody>
      </p:sp>
      <p:sp>
        <p:nvSpPr>
          <p:cNvPr id="10" name="Text 6"/>
          <p:cNvSpPr/>
          <p:nvPr/>
        </p:nvSpPr>
        <p:spPr>
          <a:xfrm>
            <a:off x="3988475" y="2287905"/>
            <a:ext cx="3226475" cy="51339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2nd and 3rd weeks show consistent drops in bookings across months.</a:t>
            </a:r>
            <a:endParaRPr lang="en-US" sz="1250" dirty="0"/>
          </a:p>
        </p:txBody>
      </p:sp>
      <p:sp>
        <p:nvSpPr>
          <p:cNvPr id="11" name="Text 7"/>
          <p:cNvSpPr/>
          <p:nvPr/>
        </p:nvSpPr>
        <p:spPr>
          <a:xfrm>
            <a:off x="3988475" y="2897505"/>
            <a:ext cx="3226475" cy="51339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Likely seasonal/industry pattern—requires benchmarking against competitors.</a:t>
            </a:r>
            <a:endParaRPr lang="en-US" sz="1250" dirty="0"/>
          </a:p>
        </p:txBody>
      </p:sp>
      <p:sp>
        <p:nvSpPr>
          <p:cNvPr id="12" name="Text 8"/>
          <p:cNvSpPr/>
          <p:nvPr/>
        </p:nvSpPr>
        <p:spPr>
          <a:xfrm>
            <a:off x="3988475" y="3507105"/>
            <a:ext cx="3226475" cy="51339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Suggestion: Launch mid-month promotional offers to boost engagement.</a:t>
            </a:r>
            <a:endParaRPr lang="en-US" sz="1250" dirty="0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5451" y="1339334"/>
            <a:ext cx="401122" cy="401122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7415451" y="1940957"/>
            <a:ext cx="2005608" cy="25074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Customer Ratings:</a:t>
            </a:r>
            <a:endParaRPr lang="en-US" sz="1550" dirty="0"/>
          </a:p>
        </p:txBody>
      </p:sp>
      <p:sp>
        <p:nvSpPr>
          <p:cNvPr id="15" name="Text 10"/>
          <p:cNvSpPr/>
          <p:nvPr/>
        </p:nvSpPr>
        <p:spPr>
          <a:xfrm>
            <a:off x="7415451" y="2287905"/>
            <a:ext cx="3226475" cy="51339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Average rating is 3.61—stable but suggests room for improvement.</a:t>
            </a:r>
            <a:endParaRPr lang="en-US" sz="1250" dirty="0"/>
          </a:p>
        </p:txBody>
      </p:sp>
      <p:sp>
        <p:nvSpPr>
          <p:cNvPr id="16" name="Text 11"/>
          <p:cNvSpPr/>
          <p:nvPr/>
        </p:nvSpPr>
        <p:spPr>
          <a:xfrm>
            <a:off x="7415451" y="2897505"/>
            <a:ext cx="3226475" cy="51339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Ratings are critical to brand perception and customer trust.</a:t>
            </a:r>
            <a:endParaRPr lang="en-US" sz="1250" dirty="0"/>
          </a:p>
        </p:txBody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42427" y="1339334"/>
            <a:ext cx="401122" cy="401122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10842427" y="1940957"/>
            <a:ext cx="2029301" cy="25074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Hotel-Level Insights:</a:t>
            </a:r>
            <a:endParaRPr lang="en-US" sz="1550" dirty="0"/>
          </a:p>
        </p:txBody>
      </p:sp>
      <p:sp>
        <p:nvSpPr>
          <p:cNvPr id="19" name="Text 13"/>
          <p:cNvSpPr/>
          <p:nvPr/>
        </p:nvSpPr>
        <p:spPr>
          <a:xfrm>
            <a:off x="10842427" y="2287905"/>
            <a:ext cx="3226475" cy="51339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AtliQ Palace and AtliQ Exotica are top-performing hotels.</a:t>
            </a:r>
            <a:endParaRPr lang="en-US" sz="1250" dirty="0"/>
          </a:p>
        </p:txBody>
      </p:sp>
      <p:sp>
        <p:nvSpPr>
          <p:cNvPr id="20" name="Text 14"/>
          <p:cNvSpPr/>
          <p:nvPr/>
        </p:nvSpPr>
        <p:spPr>
          <a:xfrm>
            <a:off x="10842427" y="2897505"/>
            <a:ext cx="3226475" cy="51339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AtliQ Seasons, a business-class hotel, has alarmingly low rating (2.30) in July 2022.</a:t>
            </a:r>
            <a:endParaRPr lang="en-US" sz="1250" dirty="0"/>
          </a:p>
        </p:txBody>
      </p:sp>
      <p:sp>
        <p:nvSpPr>
          <p:cNvPr id="21" name="Text 15"/>
          <p:cNvSpPr/>
          <p:nvPr/>
        </p:nvSpPr>
        <p:spPr>
          <a:xfrm>
            <a:off x="10842427" y="3507105"/>
            <a:ext cx="3226475" cy="51339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Business-class segment underperforms in both revenue and satisfaction.</a:t>
            </a:r>
            <a:endParaRPr lang="en-US" sz="1250" dirty="0"/>
          </a:p>
        </p:txBody>
      </p:sp>
      <p:pic>
        <p:nvPicPr>
          <p:cNvPr id="22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1499" y="4678323"/>
            <a:ext cx="401122" cy="401122"/>
          </a:xfrm>
          <a:prstGeom prst="rect">
            <a:avLst/>
          </a:prstGeom>
        </p:spPr>
      </p:pic>
      <p:sp>
        <p:nvSpPr>
          <p:cNvPr id="23" name="Text 16"/>
          <p:cNvSpPr/>
          <p:nvPr/>
        </p:nvSpPr>
        <p:spPr>
          <a:xfrm>
            <a:off x="561499" y="5279946"/>
            <a:ext cx="2386608" cy="25074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City-Level Observations:</a:t>
            </a:r>
            <a:endParaRPr lang="en-US" sz="1550" dirty="0"/>
          </a:p>
        </p:txBody>
      </p:sp>
      <p:sp>
        <p:nvSpPr>
          <p:cNvPr id="24" name="Text 17"/>
          <p:cNvSpPr/>
          <p:nvPr/>
        </p:nvSpPr>
        <p:spPr>
          <a:xfrm>
            <a:off x="561499" y="5626894"/>
            <a:ext cx="3226475" cy="25669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Mumbai: Highest revenue contributor.</a:t>
            </a:r>
            <a:endParaRPr lang="en-US" sz="1250" dirty="0"/>
          </a:p>
        </p:txBody>
      </p:sp>
      <p:sp>
        <p:nvSpPr>
          <p:cNvPr id="25" name="Text 18"/>
          <p:cNvSpPr/>
          <p:nvPr/>
        </p:nvSpPr>
        <p:spPr>
          <a:xfrm>
            <a:off x="561499" y="5979795"/>
            <a:ext cx="3226475" cy="77009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Bangalore: Lowest occupancy but 2nd in revenue—high-value bookings with low cancellations.</a:t>
            </a:r>
            <a:endParaRPr lang="en-US" sz="1250" dirty="0"/>
          </a:p>
        </p:txBody>
      </p:sp>
      <p:sp>
        <p:nvSpPr>
          <p:cNvPr id="26" name="Text 19"/>
          <p:cNvSpPr/>
          <p:nvPr/>
        </p:nvSpPr>
        <p:spPr>
          <a:xfrm>
            <a:off x="561499" y="6846094"/>
            <a:ext cx="3226475" cy="25669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Delhi: Underperforming across all metrics.</a:t>
            </a:r>
            <a:endParaRPr lang="en-US" sz="1250" dirty="0"/>
          </a:p>
        </p:txBody>
      </p:sp>
      <p:sp>
        <p:nvSpPr>
          <p:cNvPr id="27" name="Text 20"/>
          <p:cNvSpPr/>
          <p:nvPr/>
        </p:nvSpPr>
        <p:spPr>
          <a:xfrm>
            <a:off x="561499" y="7198995"/>
            <a:ext cx="3226475" cy="51339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Elite segment: High revenue, 2nd highest occupancy but a rising cancellation trend.</a:t>
            </a:r>
            <a:endParaRPr lang="en-US" sz="1250" dirty="0"/>
          </a:p>
        </p:txBody>
      </p:sp>
      <p:pic>
        <p:nvPicPr>
          <p:cNvPr id="28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88475" y="4678323"/>
            <a:ext cx="401122" cy="401122"/>
          </a:xfrm>
          <a:prstGeom prst="rect">
            <a:avLst/>
          </a:prstGeom>
        </p:spPr>
      </p:pic>
      <p:sp>
        <p:nvSpPr>
          <p:cNvPr id="29" name="Text 21"/>
          <p:cNvSpPr/>
          <p:nvPr/>
        </p:nvSpPr>
        <p:spPr>
          <a:xfrm>
            <a:off x="3988475" y="5279946"/>
            <a:ext cx="2135981" cy="25074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Channel Distribution:</a:t>
            </a:r>
            <a:endParaRPr lang="en-US" sz="1550" dirty="0"/>
          </a:p>
        </p:txBody>
      </p:sp>
      <p:sp>
        <p:nvSpPr>
          <p:cNvPr id="30" name="Text 22"/>
          <p:cNvSpPr/>
          <p:nvPr/>
        </p:nvSpPr>
        <p:spPr>
          <a:xfrm>
            <a:off x="3988475" y="5626894"/>
            <a:ext cx="3226475" cy="25669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MakeMyTrip contributes ~20% of revenue.</a:t>
            </a:r>
            <a:endParaRPr lang="en-US" sz="1250" dirty="0"/>
          </a:p>
        </p:txBody>
      </p:sp>
      <p:sp>
        <p:nvSpPr>
          <p:cNvPr id="31" name="Text 23"/>
          <p:cNvSpPr/>
          <p:nvPr/>
        </p:nvSpPr>
        <p:spPr>
          <a:xfrm>
            <a:off x="3988475" y="5979795"/>
            <a:ext cx="3226475" cy="51339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~40% of bookings are from unknown sources—requires identification for better targeting.</a:t>
            </a:r>
            <a:endParaRPr lang="en-US" sz="12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683073"/>
            <a:ext cx="5670590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Conclusion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732014"/>
            <a:ext cx="7556421" cy="181451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This analysis empowers AtliQ Grands to make evidence-backed decisions for improving bookings, enhancing customer satisfaction, and strengthening underperforming areas. The focus on granular insights like mid-month drops, property-specific issues, and channel breakdowns offers a path to recover lost revenue and market position.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2770</Words>
  <Application>WPS Presentation</Application>
  <PresentationFormat>On-screen Show (16:9)</PresentationFormat>
  <Paragraphs>92</Paragraphs>
  <Slides>4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</vt:i4>
      </vt:variant>
    </vt:vector>
  </HeadingPairs>
  <TitlesOfParts>
    <vt:vector size="21" baseType="lpstr">
      <vt:lpstr>Arial</vt:lpstr>
      <vt:lpstr>SimSun</vt:lpstr>
      <vt:lpstr>Wingdings</vt:lpstr>
      <vt:lpstr>Montserrat</vt:lpstr>
      <vt:lpstr>Montserrat</vt:lpstr>
      <vt:lpstr>Montserrat</vt:lpstr>
      <vt:lpstr>Heebo Light</vt:lpstr>
      <vt:lpstr>Heebo Light</vt:lpstr>
      <vt:lpstr>Heebo Light</vt:lpstr>
      <vt:lpstr>Heebo Bold</vt:lpstr>
      <vt:lpstr>Segoe Print</vt:lpstr>
      <vt:lpstr>Heebo Bold</vt:lpstr>
      <vt:lpstr>Heebo Bold</vt:lpstr>
      <vt:lpstr>Calibri</vt:lpstr>
      <vt:lpstr>Microsoft YaHei</vt:lpstr>
      <vt:lpstr>Arial Unicode MS</vt:lpstr>
      <vt:lpstr>Office Theme</vt:lpstr>
      <vt:lpstr>PowerPoint 演示文稿</vt:lpstr>
      <vt:lpstr>PowerPoint 演示文稿</vt:lpstr>
      <vt:lpstr>PowerPoint 演示文稿</vt:lpstr>
      <vt:lpstr>PowerPoint 演示文稿</vt:lpstr>
    </vt:vector>
  </TitlesOfParts>
  <Company>PptxGenJS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creator>PptxGenJS</dc:creator>
  <dc:subject>PptxGenJS Presentation</dc:subject>
  <cp:lastModifiedBy>Sahil Anand</cp:lastModifiedBy>
  <cp:revision>2</cp:revision>
  <dcterms:created xsi:type="dcterms:W3CDTF">2025-06-12T13:10:00Z</dcterms:created>
  <dcterms:modified xsi:type="dcterms:W3CDTF">2025-06-12T16:31:35Z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755A584BA70F47C290E29B1E2E584B85_12</vt:lpwstr>
  </property>
  <property fmtid="{D5CDD505-2E9C-101B-9397-08002B2CF9AE}" pid="3" name="KSOProductBuildVer">
    <vt:lpwstr>1033-12.2.0.21179</vt:lpwstr>
  </property>
</Properties>
</file>